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8" r:id="rId2"/>
    <p:sldId id="263" r:id="rId3"/>
    <p:sldId id="265" r:id="rId4"/>
    <p:sldId id="260" r:id="rId5"/>
    <p:sldId id="264" r:id="rId6"/>
    <p:sldId id="266" r:id="rId7"/>
    <p:sldId id="268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35" userDrawn="1">
          <p15:clr>
            <a:srgbClr val="A4A3A4"/>
          </p15:clr>
        </p15:guide>
        <p15:guide id="2" pos="2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25"/>
  </p:normalViewPr>
  <p:slideViewPr>
    <p:cSldViewPr snapToGrid="0" snapToObjects="1">
      <p:cViewPr>
        <p:scale>
          <a:sx n="120" d="100"/>
          <a:sy n="120" d="100"/>
        </p:scale>
        <p:origin x="768" y="-448"/>
      </p:cViewPr>
      <p:guideLst>
        <p:guide orient="horz" pos="3135"/>
        <p:guide pos="2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16FCDD-425F-E945-9B7E-BFA55A0A0090}" type="datetimeFigureOut">
              <a:rPr lang="en-US" smtClean="0"/>
              <a:t>12/16/17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3ADB19-489E-CD4D-940C-10EDCA9A3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077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01B68-B3FA-EF45-8A73-2A5966CAE0C8}" type="datetimeFigureOut">
              <a:rPr lang="en-US" smtClean="0"/>
              <a:t>12/16/17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E08-79CD-0F43-8154-AD582B0D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47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01B68-B3FA-EF45-8A73-2A5966CAE0C8}" type="datetimeFigureOut">
              <a:rPr lang="en-US" smtClean="0"/>
              <a:t>12/16/17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E08-79CD-0F43-8154-AD582B0D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351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01B68-B3FA-EF45-8A73-2A5966CAE0C8}" type="datetimeFigureOut">
              <a:rPr lang="en-US" smtClean="0"/>
              <a:t>12/16/17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E08-79CD-0F43-8154-AD582B0D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6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01B68-B3FA-EF45-8A73-2A5966CAE0C8}" type="datetimeFigureOut">
              <a:rPr lang="en-US" smtClean="0"/>
              <a:t>12/16/17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E08-79CD-0F43-8154-AD582B0D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022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01B68-B3FA-EF45-8A73-2A5966CAE0C8}" type="datetimeFigureOut">
              <a:rPr lang="en-US" smtClean="0"/>
              <a:t>12/16/17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E08-79CD-0F43-8154-AD582B0D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071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01B68-B3FA-EF45-8A73-2A5966CAE0C8}" type="datetimeFigureOut">
              <a:rPr lang="en-US" smtClean="0"/>
              <a:t>12/16/17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E08-79CD-0F43-8154-AD582B0D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485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01B68-B3FA-EF45-8A73-2A5966CAE0C8}" type="datetimeFigureOut">
              <a:rPr lang="en-US" smtClean="0"/>
              <a:t>12/16/17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E08-79CD-0F43-8154-AD582B0D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52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01B68-B3FA-EF45-8A73-2A5966CAE0C8}" type="datetimeFigureOut">
              <a:rPr lang="en-US" smtClean="0"/>
              <a:t>12/16/17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E08-79CD-0F43-8154-AD582B0D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630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01B68-B3FA-EF45-8A73-2A5966CAE0C8}" type="datetimeFigureOut">
              <a:rPr lang="en-US" smtClean="0"/>
              <a:t>12/16/17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E08-79CD-0F43-8154-AD582B0D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847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01B68-B3FA-EF45-8A73-2A5966CAE0C8}" type="datetimeFigureOut">
              <a:rPr lang="en-US" smtClean="0"/>
              <a:t>12/16/17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E08-79CD-0F43-8154-AD582B0D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60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01B68-B3FA-EF45-8A73-2A5966CAE0C8}" type="datetimeFigureOut">
              <a:rPr lang="en-US" smtClean="0"/>
              <a:t>12/16/17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FBE08-79CD-0F43-8154-AD582B0D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198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01B68-B3FA-EF45-8A73-2A5966CAE0C8}" type="datetimeFigureOut">
              <a:rPr lang="en-US" smtClean="0"/>
              <a:t>12/16/17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FBE08-79CD-0F43-8154-AD582B0D7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748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415116" y="4753230"/>
            <a:ext cx="6313768" cy="1858790"/>
            <a:chOff x="2149801" y="4442817"/>
            <a:chExt cx="6313768" cy="1858790"/>
          </a:xfrm>
        </p:grpSpPr>
        <p:grpSp>
          <p:nvGrpSpPr>
            <p:cNvPr id="2" name="Group 1"/>
            <p:cNvGrpSpPr/>
            <p:nvPr/>
          </p:nvGrpSpPr>
          <p:grpSpPr>
            <a:xfrm>
              <a:off x="2149801" y="4442817"/>
              <a:ext cx="6313768" cy="1654400"/>
              <a:chOff x="2149801" y="4442817"/>
              <a:chExt cx="6313768" cy="1654400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2149801" y="4442817"/>
                <a:ext cx="6313768" cy="1589277"/>
                <a:chOff x="2149801" y="4125318"/>
                <a:chExt cx="6313768" cy="1589277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2149801" y="4566945"/>
                  <a:ext cx="940561" cy="707837"/>
                </a:xfrm>
                <a:prstGeom prst="rect">
                  <a:avLst/>
                </a:prstGeom>
                <a:solidFill>
                  <a:schemeClr val="bg1"/>
                </a:solidFill>
                <a:ln w="1905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  <a:latin typeface="Helvetica"/>
                      <a:cs typeface="Helvetica"/>
                    </a:rPr>
                    <a:t>Test</a:t>
                  </a:r>
                  <a:endParaRPr lang="en-US" sz="1000" dirty="0">
                    <a:solidFill>
                      <a:schemeClr val="tx1"/>
                    </a:solidFill>
                    <a:latin typeface="Helvetica"/>
                    <a:cs typeface="Helvetica"/>
                  </a:endParaRPr>
                </a:p>
              </p:txBody>
            </p:sp>
            <p:sp>
              <p:nvSpPr>
                <p:cNvPr id="6" name="Rectangle 5"/>
                <p:cNvSpPr/>
                <p:nvPr/>
              </p:nvSpPr>
              <p:spPr>
                <a:xfrm>
                  <a:off x="3940870" y="4566945"/>
                  <a:ext cx="940561" cy="707837"/>
                </a:xfrm>
                <a:prstGeom prst="rect">
                  <a:avLst/>
                </a:prstGeom>
                <a:solidFill>
                  <a:schemeClr val="bg1"/>
                </a:solidFill>
                <a:ln w="1905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  <a:latin typeface="Helvetica"/>
                      <a:cs typeface="Helvetica"/>
                    </a:rPr>
                    <a:t>System </a:t>
                  </a:r>
                </a:p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  <a:latin typeface="Helvetica"/>
                      <a:cs typeface="Helvetica"/>
                    </a:rPr>
                    <a:t>Under</a:t>
                  </a:r>
                </a:p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  <a:latin typeface="Helvetica"/>
                      <a:cs typeface="Helvetica"/>
                    </a:rPr>
                    <a:t>Test</a:t>
                  </a:r>
                  <a:endParaRPr lang="en-US" sz="1000" dirty="0">
                    <a:solidFill>
                      <a:schemeClr val="tx1"/>
                    </a:solidFill>
                    <a:latin typeface="Helvetica"/>
                    <a:cs typeface="Helvetica"/>
                  </a:endParaRPr>
                </a:p>
              </p:txBody>
            </p:sp>
            <p:sp>
              <p:nvSpPr>
                <p:cNvPr id="7" name="Rectangle 6"/>
                <p:cNvSpPr/>
                <p:nvPr/>
              </p:nvSpPr>
              <p:spPr>
                <a:xfrm>
                  <a:off x="5731939" y="4127132"/>
                  <a:ext cx="940561" cy="1587463"/>
                </a:xfrm>
                <a:prstGeom prst="rect">
                  <a:avLst/>
                </a:prstGeom>
                <a:solidFill>
                  <a:schemeClr val="bg1"/>
                </a:solidFill>
                <a:ln w="1905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  <a:latin typeface="Helvetica"/>
                      <a:cs typeface="Helvetica"/>
                    </a:rPr>
                    <a:t>Mock </a:t>
                  </a:r>
                </a:p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  <a:latin typeface="Helvetica"/>
                      <a:cs typeface="Helvetica"/>
                    </a:rPr>
                    <a:t>Server</a:t>
                  </a:r>
                </a:p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  <a:latin typeface="Helvetica"/>
                      <a:cs typeface="Helvetica"/>
                    </a:rPr>
                    <a:t>Proxy</a:t>
                  </a:r>
                  <a:endParaRPr lang="en-US" sz="1000" dirty="0">
                    <a:solidFill>
                      <a:schemeClr val="tx1"/>
                    </a:solidFill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8" name="Group 7"/>
                <p:cNvGrpSpPr/>
                <p:nvPr/>
              </p:nvGrpSpPr>
              <p:grpSpPr>
                <a:xfrm>
                  <a:off x="5022083" y="4343024"/>
                  <a:ext cx="569204" cy="1155678"/>
                  <a:chOff x="5118828" y="2246141"/>
                  <a:chExt cx="569204" cy="1155678"/>
                </a:xfrm>
              </p:grpSpPr>
              <p:cxnSp>
                <p:nvCxnSpPr>
                  <p:cNvPr id="16" name="Straight Arrow Connector 15"/>
                  <p:cNvCxnSpPr/>
                  <p:nvPr/>
                </p:nvCxnSpPr>
                <p:spPr>
                  <a:xfrm flipV="1">
                    <a:off x="5118828" y="2246141"/>
                    <a:ext cx="569204" cy="336489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Arrow Connector 16"/>
                  <p:cNvCxnSpPr/>
                  <p:nvPr/>
                </p:nvCxnSpPr>
                <p:spPr>
                  <a:xfrm>
                    <a:off x="5118828" y="2811313"/>
                    <a:ext cx="569204" cy="0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Arrow Connector 17"/>
                  <p:cNvCxnSpPr/>
                  <p:nvPr/>
                </p:nvCxnSpPr>
                <p:spPr>
                  <a:xfrm>
                    <a:off x="5118828" y="3065330"/>
                    <a:ext cx="569204" cy="336489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9" name="Straight Arrow Connector 8"/>
                <p:cNvCxnSpPr/>
                <p:nvPr/>
              </p:nvCxnSpPr>
              <p:spPr>
                <a:xfrm>
                  <a:off x="3231014" y="4920863"/>
                  <a:ext cx="569204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" name="Rectangle 9"/>
                <p:cNvSpPr/>
                <p:nvPr/>
              </p:nvSpPr>
              <p:spPr>
                <a:xfrm>
                  <a:off x="7523008" y="4726981"/>
                  <a:ext cx="940561" cy="384137"/>
                </a:xfrm>
                <a:prstGeom prst="rect">
                  <a:avLst/>
                </a:prstGeom>
                <a:solidFill>
                  <a:schemeClr val="bg1"/>
                </a:solidFill>
                <a:ln w="1905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  <a:latin typeface="Helvetica"/>
                      <a:cs typeface="Helvetica"/>
                    </a:rPr>
                    <a:t>Service 2</a:t>
                  </a:r>
                  <a:endParaRPr lang="en-US" sz="1000" dirty="0">
                    <a:solidFill>
                      <a:schemeClr val="tx1"/>
                    </a:solidFill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7523008" y="4125318"/>
                  <a:ext cx="940561" cy="384137"/>
                </a:xfrm>
                <a:prstGeom prst="rect">
                  <a:avLst/>
                </a:prstGeom>
                <a:solidFill>
                  <a:schemeClr val="bg1"/>
                </a:solidFill>
                <a:ln w="1905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  <a:latin typeface="Helvetica"/>
                      <a:cs typeface="Helvetica"/>
                    </a:rPr>
                    <a:t>Service 1</a:t>
                  </a:r>
                  <a:endParaRPr lang="en-US" sz="1000" dirty="0">
                    <a:solidFill>
                      <a:schemeClr val="tx1"/>
                    </a:solidFill>
                    <a:latin typeface="Helvetica"/>
                    <a:cs typeface="Helvetica"/>
                  </a:endParaRPr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7523008" y="5328644"/>
                  <a:ext cx="940561" cy="384137"/>
                </a:xfrm>
                <a:prstGeom prst="rect">
                  <a:avLst/>
                </a:prstGeom>
                <a:solidFill>
                  <a:schemeClr val="bg1"/>
                </a:solidFill>
                <a:ln w="1905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91436" tIns="45718" rIns="91436" bIns="45718" rtlCol="0" anchor="ctr" anchorCtr="0"/>
                <a:lstStyle/>
                <a:p>
                  <a:pPr algn="ctr"/>
                  <a:r>
                    <a:rPr lang="en-US" sz="900" dirty="0">
                      <a:solidFill>
                        <a:schemeClr val="tx1"/>
                      </a:solidFill>
                      <a:latin typeface="Helvetica"/>
                      <a:cs typeface="Helvetica"/>
                    </a:rPr>
                    <a:t>Service 2</a:t>
                  </a:r>
                </a:p>
              </p:txBody>
            </p:sp>
            <p:cxnSp>
              <p:nvCxnSpPr>
                <p:cNvPr id="13" name="Straight Arrow Connector 12"/>
                <p:cNvCxnSpPr/>
                <p:nvPr/>
              </p:nvCxnSpPr>
              <p:spPr>
                <a:xfrm>
                  <a:off x="6813152" y="4906382"/>
                  <a:ext cx="569204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13"/>
                <p:cNvCxnSpPr/>
                <p:nvPr/>
              </p:nvCxnSpPr>
              <p:spPr>
                <a:xfrm>
                  <a:off x="6813152" y="4343024"/>
                  <a:ext cx="569204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Arrow Connector 14"/>
                <p:cNvCxnSpPr/>
                <p:nvPr/>
              </p:nvCxnSpPr>
              <p:spPr>
                <a:xfrm>
                  <a:off x="6813152" y="5496888"/>
                  <a:ext cx="569204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" name="Straight Arrow Connector 74"/>
              <p:cNvCxnSpPr/>
              <p:nvPr/>
            </p:nvCxnSpPr>
            <p:spPr>
              <a:xfrm rot="16200000" flipH="1">
                <a:off x="4191245" y="4086242"/>
                <a:ext cx="439813" cy="3582138"/>
              </a:xfrm>
              <a:prstGeom prst="bentConnector3">
                <a:avLst>
                  <a:gd name="adj1" fmla="val 151977"/>
                </a:avLst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/>
            <p:cNvSpPr txBox="1"/>
            <p:nvPr/>
          </p:nvSpPr>
          <p:spPr>
            <a:xfrm>
              <a:off x="2652648" y="6024608"/>
              <a:ext cx="21181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2</a:t>
              </a:r>
              <a:r>
                <a:rPr lang="en-US" sz="1200" dirty="0" smtClean="0"/>
                <a:t>. Verify Requests</a:t>
              </a:r>
              <a:endParaRPr lang="en-US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146981" y="4935727"/>
              <a:ext cx="21181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1. Test</a:t>
              </a:r>
              <a:endParaRPr lang="en-US" sz="12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415116" y="2199155"/>
            <a:ext cx="4522699" cy="2188363"/>
            <a:chOff x="2149801" y="2394767"/>
            <a:chExt cx="4522699" cy="2188363"/>
          </a:xfrm>
        </p:grpSpPr>
        <p:grpSp>
          <p:nvGrpSpPr>
            <p:cNvPr id="22" name="Group 21"/>
            <p:cNvGrpSpPr/>
            <p:nvPr/>
          </p:nvGrpSpPr>
          <p:grpSpPr>
            <a:xfrm>
              <a:off x="2149801" y="2394767"/>
              <a:ext cx="4522699" cy="1652586"/>
              <a:chOff x="2149801" y="2394767"/>
              <a:chExt cx="4522699" cy="1652586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2149801" y="2394767"/>
                <a:ext cx="4522699" cy="1587463"/>
                <a:chOff x="2220127" y="4272597"/>
                <a:chExt cx="4522699" cy="1587463"/>
              </a:xfrm>
            </p:grpSpPr>
            <p:sp>
              <p:nvSpPr>
                <p:cNvPr id="28" name="Rectangle 27"/>
                <p:cNvSpPr/>
                <p:nvPr/>
              </p:nvSpPr>
              <p:spPr>
                <a:xfrm>
                  <a:off x="2220127" y="4712410"/>
                  <a:ext cx="940561" cy="707837"/>
                </a:xfrm>
                <a:prstGeom prst="rect">
                  <a:avLst/>
                </a:prstGeom>
                <a:solidFill>
                  <a:schemeClr val="bg1"/>
                </a:solidFill>
                <a:ln w="1905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  <a:latin typeface="Helvetica"/>
                      <a:cs typeface="Helvetica"/>
                    </a:rPr>
                    <a:t>Test</a:t>
                  </a:r>
                  <a:endParaRPr lang="en-US" sz="1000" dirty="0">
                    <a:solidFill>
                      <a:schemeClr val="tx1"/>
                    </a:solidFill>
                    <a:latin typeface="Helvetica"/>
                    <a:cs typeface="Helvetica"/>
                  </a:endParaRPr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4011196" y="4712410"/>
                  <a:ext cx="940561" cy="707837"/>
                </a:xfrm>
                <a:prstGeom prst="rect">
                  <a:avLst/>
                </a:prstGeom>
                <a:solidFill>
                  <a:schemeClr val="bg1"/>
                </a:solidFill>
                <a:ln w="1905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  <a:latin typeface="Helvetica"/>
                      <a:cs typeface="Helvetica"/>
                    </a:rPr>
                    <a:t>System </a:t>
                  </a:r>
                </a:p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  <a:latin typeface="Helvetica"/>
                      <a:cs typeface="Helvetica"/>
                    </a:rPr>
                    <a:t>Under</a:t>
                  </a:r>
                </a:p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  <a:latin typeface="Helvetica"/>
                      <a:cs typeface="Helvetica"/>
                    </a:rPr>
                    <a:t>Test</a:t>
                  </a:r>
                  <a:endParaRPr lang="en-US" sz="1000" dirty="0">
                    <a:solidFill>
                      <a:schemeClr val="tx1"/>
                    </a:solidFill>
                    <a:latin typeface="Helvetica"/>
                    <a:cs typeface="Helvetica"/>
                  </a:endParaRPr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5802265" y="4272597"/>
                  <a:ext cx="940561" cy="1587463"/>
                </a:xfrm>
                <a:prstGeom prst="rect">
                  <a:avLst/>
                </a:prstGeom>
                <a:solidFill>
                  <a:schemeClr val="bg1"/>
                </a:solidFill>
                <a:ln w="19050" cmpd="sng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  <a:latin typeface="Helvetica"/>
                      <a:cs typeface="Helvetica"/>
                    </a:rPr>
                    <a:t>Mock </a:t>
                  </a:r>
                </a:p>
                <a:p>
                  <a:pPr algn="ctr"/>
                  <a:r>
                    <a:rPr lang="en-US" sz="1000" dirty="0" smtClean="0">
                      <a:solidFill>
                        <a:schemeClr val="tx1"/>
                      </a:solidFill>
                      <a:latin typeface="Helvetica"/>
                      <a:cs typeface="Helvetica"/>
                    </a:rPr>
                    <a:t>Server</a:t>
                  </a:r>
                  <a:endParaRPr lang="en-US" sz="1000" dirty="0">
                    <a:solidFill>
                      <a:schemeClr val="tx1"/>
                    </a:solidFill>
                    <a:latin typeface="Helvetica"/>
                    <a:cs typeface="Helvetica"/>
                  </a:endParaRPr>
                </a:p>
              </p:txBody>
            </p:sp>
            <p:grpSp>
              <p:nvGrpSpPr>
                <p:cNvPr id="31" name="Group 30"/>
                <p:cNvGrpSpPr/>
                <p:nvPr/>
              </p:nvGrpSpPr>
              <p:grpSpPr>
                <a:xfrm>
                  <a:off x="5092409" y="4488489"/>
                  <a:ext cx="569204" cy="1155678"/>
                  <a:chOff x="5118828" y="2246141"/>
                  <a:chExt cx="569204" cy="1155678"/>
                </a:xfrm>
              </p:grpSpPr>
              <p:cxnSp>
                <p:nvCxnSpPr>
                  <p:cNvPr id="33" name="Straight Arrow Connector 32"/>
                  <p:cNvCxnSpPr/>
                  <p:nvPr/>
                </p:nvCxnSpPr>
                <p:spPr>
                  <a:xfrm flipV="1">
                    <a:off x="5118828" y="2246141"/>
                    <a:ext cx="569204" cy="336489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Arrow Connector 33"/>
                  <p:cNvCxnSpPr/>
                  <p:nvPr/>
                </p:nvCxnSpPr>
                <p:spPr>
                  <a:xfrm>
                    <a:off x="5118828" y="2811313"/>
                    <a:ext cx="569204" cy="0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Arrow Connector 34"/>
                  <p:cNvCxnSpPr/>
                  <p:nvPr/>
                </p:nvCxnSpPr>
                <p:spPr>
                  <a:xfrm>
                    <a:off x="5118828" y="3065330"/>
                    <a:ext cx="569204" cy="336489"/>
                  </a:xfrm>
                  <a:prstGeom prst="straightConnector1">
                    <a:avLst/>
                  </a:prstGeom>
                  <a:ln>
                    <a:tailEnd type="arrow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2" name="Straight Arrow Connector 31"/>
                <p:cNvCxnSpPr/>
                <p:nvPr/>
              </p:nvCxnSpPr>
              <p:spPr>
                <a:xfrm>
                  <a:off x="3301340" y="5066328"/>
                  <a:ext cx="569204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7" name="Straight Arrow Connector 74"/>
              <p:cNvCxnSpPr/>
              <p:nvPr/>
            </p:nvCxnSpPr>
            <p:spPr>
              <a:xfrm rot="16200000" flipH="1">
                <a:off x="4191245" y="2036378"/>
                <a:ext cx="439813" cy="3582138"/>
              </a:xfrm>
              <a:prstGeom prst="bentConnector3">
                <a:avLst>
                  <a:gd name="adj1" fmla="val 151977"/>
                </a:avLst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Box 22"/>
            <p:cNvSpPr txBox="1"/>
            <p:nvPr/>
          </p:nvSpPr>
          <p:spPr>
            <a:xfrm>
              <a:off x="2652648" y="3972748"/>
              <a:ext cx="21181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1. Setup Expectations</a:t>
              </a:r>
              <a:endParaRPr lang="en-US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146981" y="2883867"/>
              <a:ext cx="21181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2</a:t>
              </a:r>
              <a:r>
                <a:rPr lang="en-US" sz="1200" dirty="0" smtClean="0"/>
                <a:t>. Test</a:t>
              </a:r>
              <a:endParaRPr lang="en-US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652648" y="4306131"/>
              <a:ext cx="21181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3</a:t>
              </a:r>
              <a:r>
                <a:rPr lang="en-US" sz="1200" dirty="0" smtClean="0"/>
                <a:t>. Verify Request</a:t>
              </a:r>
              <a:endParaRPr lang="en-US" sz="1200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496329" y="245980"/>
            <a:ext cx="3441486" cy="1587463"/>
            <a:chOff x="3301340" y="2030709"/>
            <a:chExt cx="3441486" cy="1587463"/>
          </a:xfrm>
        </p:grpSpPr>
        <p:sp>
          <p:nvSpPr>
            <p:cNvPr id="38" name="Rectangle 37"/>
            <p:cNvSpPr/>
            <p:nvPr/>
          </p:nvSpPr>
          <p:spPr>
            <a:xfrm>
              <a:off x="4011196" y="2470522"/>
              <a:ext cx="940561" cy="707837"/>
            </a:xfrm>
            <a:prstGeom prst="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System 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In 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Production</a:t>
              </a:r>
              <a:endParaRPr lang="en-US" sz="1000" dirty="0">
                <a:solidFill>
                  <a:schemeClr val="tx1"/>
                </a:solidFill>
                <a:latin typeface="Helvetica"/>
                <a:cs typeface="Helvetica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5802265" y="2030709"/>
              <a:ext cx="940561" cy="1587463"/>
              <a:chOff x="3701818" y="1859180"/>
              <a:chExt cx="940561" cy="1587463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3701818" y="2460843"/>
                <a:ext cx="940561" cy="384137"/>
              </a:xfrm>
              <a:prstGeom prst="rect">
                <a:avLst/>
              </a:prstGeom>
              <a:solidFill>
                <a:schemeClr val="bg1"/>
              </a:solidFill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  <a:latin typeface="Helvetica"/>
                    <a:cs typeface="Helvetica"/>
                  </a:rPr>
                  <a:t>Service 2</a:t>
                </a:r>
                <a:endParaRPr lang="en-US" sz="1000" dirty="0">
                  <a:solidFill>
                    <a:schemeClr val="tx1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3701818" y="1859180"/>
                <a:ext cx="940561" cy="384137"/>
              </a:xfrm>
              <a:prstGeom prst="rect">
                <a:avLst/>
              </a:prstGeom>
              <a:solidFill>
                <a:schemeClr val="bg1"/>
              </a:solidFill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  <a:latin typeface="Helvetica"/>
                    <a:cs typeface="Helvetica"/>
                  </a:rPr>
                  <a:t>Service 1</a:t>
                </a:r>
                <a:endParaRPr lang="en-US" sz="1000" dirty="0">
                  <a:solidFill>
                    <a:schemeClr val="tx1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3701818" y="3062506"/>
                <a:ext cx="940561" cy="384137"/>
              </a:xfrm>
              <a:prstGeom prst="rect">
                <a:avLst/>
              </a:prstGeom>
              <a:solidFill>
                <a:schemeClr val="bg1"/>
              </a:solidFill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1436" tIns="45718" rIns="91436" bIns="45718" rtlCol="0" anchor="ctr" anchorCtr="0"/>
              <a:lstStyle/>
              <a:p>
                <a:pPr algn="ctr"/>
                <a:r>
                  <a:rPr lang="en-US" sz="900" dirty="0">
                    <a:solidFill>
                      <a:schemeClr val="tx1"/>
                    </a:solidFill>
                    <a:latin typeface="Helvetica"/>
                    <a:cs typeface="Helvetica"/>
                  </a:rPr>
                  <a:t>Service 2</a:t>
                </a: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5092409" y="2246601"/>
              <a:ext cx="569204" cy="1155678"/>
              <a:chOff x="5118828" y="2246141"/>
              <a:chExt cx="569204" cy="1155678"/>
            </a:xfrm>
          </p:grpSpPr>
          <p:cxnSp>
            <p:nvCxnSpPr>
              <p:cNvPr id="42" name="Straight Arrow Connector 41"/>
              <p:cNvCxnSpPr/>
              <p:nvPr/>
            </p:nvCxnSpPr>
            <p:spPr>
              <a:xfrm flipV="1">
                <a:off x="5118828" y="2246141"/>
                <a:ext cx="569204" cy="33648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/>
              <p:nvPr/>
            </p:nvCxnSpPr>
            <p:spPr>
              <a:xfrm>
                <a:off x="5118828" y="2811313"/>
                <a:ext cx="569204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>
                <a:off x="5118828" y="3065330"/>
                <a:ext cx="569204" cy="33648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Straight Arrow Connector 40"/>
            <p:cNvCxnSpPr/>
            <p:nvPr/>
          </p:nvCxnSpPr>
          <p:spPr>
            <a:xfrm>
              <a:off x="3301340" y="2812671"/>
              <a:ext cx="56920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263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903674" y="2827807"/>
            <a:ext cx="3997396" cy="2867691"/>
            <a:chOff x="1903674" y="2827807"/>
            <a:chExt cx="3866269" cy="2867691"/>
          </a:xfrm>
        </p:grpSpPr>
        <p:sp>
          <p:nvSpPr>
            <p:cNvPr id="24" name="Rounded Rectangle 23"/>
            <p:cNvSpPr/>
            <p:nvPr/>
          </p:nvSpPr>
          <p:spPr>
            <a:xfrm>
              <a:off x="2208474" y="3132607"/>
              <a:ext cx="3561469" cy="2562891"/>
            </a:xfrm>
            <a:prstGeom prst="round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Expectation</a:t>
              </a:r>
              <a:endParaRPr lang="en-US" sz="1400" dirty="0">
                <a:solidFill>
                  <a:schemeClr val="tx1"/>
                </a:solidFill>
                <a:latin typeface="Helvetica"/>
                <a:cs typeface="Helvetica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056074" y="2980207"/>
              <a:ext cx="3561469" cy="2562891"/>
            </a:xfrm>
            <a:prstGeom prst="round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Expectation</a:t>
              </a:r>
              <a:endParaRPr lang="en-US" sz="1400" dirty="0">
                <a:solidFill>
                  <a:schemeClr val="tx1"/>
                </a:solidFill>
                <a:latin typeface="Helvetica"/>
                <a:cs typeface="Helvetica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903674" y="2827807"/>
              <a:ext cx="3561469" cy="2562891"/>
            </a:xfrm>
            <a:prstGeom prst="round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Expectation</a:t>
              </a:r>
              <a:endParaRPr lang="en-US" sz="1400" dirty="0">
                <a:solidFill>
                  <a:schemeClr val="tx1"/>
                </a:solidFill>
                <a:latin typeface="Helvetica"/>
                <a:cs typeface="Helvetica"/>
              </a:endParaRPr>
            </a:p>
          </p:txBody>
        </p:sp>
      </p:grpSp>
      <p:cxnSp>
        <p:nvCxnSpPr>
          <p:cNvPr id="17" name="Straight Arrow Connector 16"/>
          <p:cNvCxnSpPr/>
          <p:nvPr/>
        </p:nvCxnSpPr>
        <p:spPr>
          <a:xfrm flipV="1">
            <a:off x="536510" y="3447829"/>
            <a:ext cx="1260401" cy="18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41393" y="3170830"/>
            <a:ext cx="1553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1. Receive Request</a:t>
            </a:r>
            <a:endParaRPr 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449291" y="4203062"/>
            <a:ext cx="1553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</a:t>
            </a:r>
            <a:r>
              <a:rPr lang="en-US" sz="1200" dirty="0" smtClean="0"/>
              <a:t>. </a:t>
            </a:r>
            <a:r>
              <a:rPr lang="en-US" sz="1200" dirty="0" smtClean="0"/>
              <a:t>Return Response</a:t>
            </a:r>
            <a:endParaRPr lang="en-US" sz="1200" dirty="0"/>
          </a:p>
        </p:txBody>
      </p:sp>
      <p:sp>
        <p:nvSpPr>
          <p:cNvPr id="75" name="Rectangle 74"/>
          <p:cNvSpPr/>
          <p:nvPr/>
        </p:nvSpPr>
        <p:spPr>
          <a:xfrm>
            <a:off x="3399794" y="3117665"/>
            <a:ext cx="940561" cy="66410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 anchorCtr="0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Request</a:t>
            </a:r>
          </a:p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Matcher</a:t>
            </a:r>
            <a:endParaRPr lang="en-US" sz="9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cxnSp>
        <p:nvCxnSpPr>
          <p:cNvPr id="88" name="Straight Arrow Connector 87"/>
          <p:cNvCxnSpPr/>
          <p:nvPr/>
        </p:nvCxnSpPr>
        <p:spPr>
          <a:xfrm flipH="1" flipV="1">
            <a:off x="536510" y="4474303"/>
            <a:ext cx="3567666" cy="25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013543" y="3172822"/>
            <a:ext cx="1553402" cy="276999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rtlCol="0">
            <a:spAutoFit/>
          </a:bodyPr>
          <a:lstStyle/>
          <a:p>
            <a:r>
              <a:rPr lang="en-US" sz="1200" dirty="0"/>
              <a:t>2</a:t>
            </a:r>
            <a:r>
              <a:rPr lang="en-US" sz="1200" dirty="0" smtClean="0"/>
              <a:t>. Match Request</a:t>
            </a:r>
            <a:endParaRPr lang="en-US" sz="1200" dirty="0"/>
          </a:p>
        </p:txBody>
      </p:sp>
      <p:cxnSp>
        <p:nvCxnSpPr>
          <p:cNvPr id="101" name="Straight Arrow Connector 100"/>
          <p:cNvCxnSpPr/>
          <p:nvPr/>
        </p:nvCxnSpPr>
        <p:spPr>
          <a:xfrm>
            <a:off x="2109023" y="3449715"/>
            <a:ext cx="117644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236116" y="4157938"/>
            <a:ext cx="940561" cy="66410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 anchorCtr="0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Response</a:t>
            </a:r>
          </a:p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Action</a:t>
            </a:r>
            <a:endParaRPr lang="en-US" sz="9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cxnSp>
        <p:nvCxnSpPr>
          <p:cNvPr id="20" name="Elbow Connector 19"/>
          <p:cNvCxnSpPr/>
          <p:nvPr/>
        </p:nvCxnSpPr>
        <p:spPr>
          <a:xfrm>
            <a:off x="4340355" y="3449715"/>
            <a:ext cx="366042" cy="708223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9930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16"/>
          <p:cNvCxnSpPr/>
          <p:nvPr/>
        </p:nvCxnSpPr>
        <p:spPr>
          <a:xfrm flipV="1">
            <a:off x="536510" y="3447829"/>
            <a:ext cx="1260401" cy="18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41393" y="3170830"/>
            <a:ext cx="1553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1. Receive Request</a:t>
            </a:r>
            <a:endParaRPr 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449290" y="4203062"/>
            <a:ext cx="19217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</a:t>
            </a:r>
            <a:r>
              <a:rPr lang="en-US" sz="1200" dirty="0" smtClean="0"/>
              <a:t>. </a:t>
            </a:r>
            <a:r>
              <a:rPr lang="en-US" sz="1200" dirty="0" smtClean="0"/>
              <a:t>Return </a:t>
            </a:r>
            <a:r>
              <a:rPr lang="en-US" sz="1200" dirty="0" smtClean="0"/>
              <a:t>Response</a:t>
            </a:r>
            <a:endParaRPr lang="en-US" sz="1200" dirty="0"/>
          </a:p>
        </p:txBody>
      </p:sp>
      <p:grpSp>
        <p:nvGrpSpPr>
          <p:cNvPr id="2" name="Group 1"/>
          <p:cNvGrpSpPr/>
          <p:nvPr/>
        </p:nvGrpSpPr>
        <p:grpSpPr>
          <a:xfrm>
            <a:off x="1903674" y="2827807"/>
            <a:ext cx="3997396" cy="2867691"/>
            <a:chOff x="1903674" y="2827807"/>
            <a:chExt cx="3866269" cy="2867691"/>
          </a:xfrm>
        </p:grpSpPr>
        <p:sp>
          <p:nvSpPr>
            <p:cNvPr id="22" name="Rounded Rectangle 21"/>
            <p:cNvSpPr/>
            <p:nvPr/>
          </p:nvSpPr>
          <p:spPr>
            <a:xfrm>
              <a:off x="2208474" y="3132607"/>
              <a:ext cx="3561469" cy="2562891"/>
            </a:xfrm>
            <a:prstGeom prst="round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Expectation</a:t>
              </a:r>
              <a:endParaRPr lang="en-US" sz="1400" dirty="0">
                <a:solidFill>
                  <a:schemeClr val="tx1"/>
                </a:solidFill>
                <a:latin typeface="Helvetica"/>
                <a:cs typeface="Helvetica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2056074" y="2980207"/>
              <a:ext cx="3561469" cy="2562891"/>
            </a:xfrm>
            <a:prstGeom prst="round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Expectation</a:t>
              </a:r>
              <a:endParaRPr lang="en-US" sz="1400" dirty="0">
                <a:solidFill>
                  <a:schemeClr val="tx1"/>
                </a:solidFill>
                <a:latin typeface="Helvetica"/>
                <a:cs typeface="Helvetica"/>
              </a:endParaRPr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1903674" y="2827807"/>
              <a:ext cx="3561469" cy="2562891"/>
            </a:xfrm>
            <a:prstGeom prst="round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Expectation</a:t>
              </a:r>
              <a:endParaRPr lang="en-US" sz="1400" dirty="0">
                <a:solidFill>
                  <a:schemeClr val="tx1"/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75" name="Rectangle 74"/>
          <p:cNvSpPr/>
          <p:nvPr/>
        </p:nvSpPr>
        <p:spPr>
          <a:xfrm>
            <a:off x="3399794" y="3117665"/>
            <a:ext cx="940561" cy="66410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 anchorCtr="0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Request</a:t>
            </a:r>
          </a:p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Matcher</a:t>
            </a:r>
            <a:endParaRPr lang="en-US" sz="9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cxnSp>
        <p:nvCxnSpPr>
          <p:cNvPr id="88" name="Straight Arrow Connector 87"/>
          <p:cNvCxnSpPr/>
          <p:nvPr/>
        </p:nvCxnSpPr>
        <p:spPr>
          <a:xfrm flipH="1" flipV="1">
            <a:off x="536510" y="4474303"/>
            <a:ext cx="3567666" cy="251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013543" y="3172822"/>
            <a:ext cx="1553402" cy="276999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rtlCol="0">
            <a:spAutoFit/>
          </a:bodyPr>
          <a:lstStyle/>
          <a:p>
            <a:r>
              <a:rPr lang="en-US" sz="1200" dirty="0"/>
              <a:t>2</a:t>
            </a:r>
            <a:r>
              <a:rPr lang="en-US" sz="1200" dirty="0" smtClean="0"/>
              <a:t>. Match Request</a:t>
            </a:r>
            <a:endParaRPr lang="en-US" sz="1200" dirty="0"/>
          </a:p>
        </p:txBody>
      </p:sp>
      <p:cxnSp>
        <p:nvCxnSpPr>
          <p:cNvPr id="101" name="Straight Arrow Connector 100"/>
          <p:cNvCxnSpPr/>
          <p:nvPr/>
        </p:nvCxnSpPr>
        <p:spPr>
          <a:xfrm>
            <a:off x="2109023" y="3449715"/>
            <a:ext cx="117644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236116" y="4157938"/>
            <a:ext cx="940561" cy="66410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 anchorCtr="0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Error</a:t>
            </a:r>
            <a:endParaRPr lang="en-US" sz="900" dirty="0" smtClean="0">
              <a:solidFill>
                <a:schemeClr val="tx1"/>
              </a:solidFill>
              <a:latin typeface="Helvetica"/>
              <a:cs typeface="Helvetica"/>
            </a:endParaRPr>
          </a:p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Action</a:t>
            </a:r>
            <a:endParaRPr lang="en-US" sz="9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cxnSp>
        <p:nvCxnSpPr>
          <p:cNvPr id="20" name="Elbow Connector 19"/>
          <p:cNvCxnSpPr/>
          <p:nvPr/>
        </p:nvCxnSpPr>
        <p:spPr>
          <a:xfrm>
            <a:off x="4340355" y="3449715"/>
            <a:ext cx="366042" cy="708223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3568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16"/>
          <p:cNvCxnSpPr/>
          <p:nvPr/>
        </p:nvCxnSpPr>
        <p:spPr>
          <a:xfrm flipV="1">
            <a:off x="536510" y="3447829"/>
            <a:ext cx="1260401" cy="18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41393" y="3170830"/>
            <a:ext cx="1553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1. Receive Request</a:t>
            </a:r>
            <a:endParaRPr lang="en-US" sz="1200" dirty="0"/>
          </a:p>
        </p:txBody>
      </p:sp>
      <p:sp>
        <p:nvSpPr>
          <p:cNvPr id="54" name="Rectangle 53"/>
          <p:cNvSpPr/>
          <p:nvPr/>
        </p:nvSpPr>
        <p:spPr>
          <a:xfrm>
            <a:off x="7752314" y="4172265"/>
            <a:ext cx="940561" cy="1145706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 anchorCtr="0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Service</a:t>
            </a:r>
            <a:endParaRPr lang="en-US" sz="9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49291" y="4745324"/>
            <a:ext cx="1553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4</a:t>
            </a:r>
            <a:r>
              <a:rPr lang="en-US" sz="1200" dirty="0" smtClean="0"/>
              <a:t>. Return Response</a:t>
            </a:r>
            <a:endParaRPr lang="en-US" sz="1200" dirty="0"/>
          </a:p>
        </p:txBody>
      </p:sp>
      <p:grpSp>
        <p:nvGrpSpPr>
          <p:cNvPr id="10" name="Group 9"/>
          <p:cNvGrpSpPr/>
          <p:nvPr/>
        </p:nvGrpSpPr>
        <p:grpSpPr>
          <a:xfrm>
            <a:off x="1903674" y="2827807"/>
            <a:ext cx="5188241" cy="3167592"/>
            <a:chOff x="1903675" y="2827807"/>
            <a:chExt cx="5001138" cy="3167592"/>
          </a:xfrm>
        </p:grpSpPr>
        <p:sp>
          <p:nvSpPr>
            <p:cNvPr id="120" name="Rounded Rectangle 119"/>
            <p:cNvSpPr/>
            <p:nvPr/>
          </p:nvSpPr>
          <p:spPr>
            <a:xfrm>
              <a:off x="2208475" y="3132607"/>
              <a:ext cx="4696338" cy="2862792"/>
            </a:xfrm>
            <a:prstGeom prst="round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Expectation</a:t>
              </a:r>
              <a:endParaRPr lang="en-US" sz="1000" dirty="0">
                <a:solidFill>
                  <a:schemeClr val="tx1"/>
                </a:solidFill>
                <a:latin typeface="Helvetica"/>
                <a:cs typeface="Helvetica"/>
              </a:endParaRPr>
            </a:p>
          </p:txBody>
        </p:sp>
        <p:sp>
          <p:nvSpPr>
            <p:cNvPr id="119" name="Rounded Rectangle 118"/>
            <p:cNvSpPr/>
            <p:nvPr/>
          </p:nvSpPr>
          <p:spPr>
            <a:xfrm>
              <a:off x="2056075" y="2980207"/>
              <a:ext cx="4696338" cy="2862792"/>
            </a:xfrm>
            <a:prstGeom prst="round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Expectation</a:t>
              </a:r>
              <a:endParaRPr lang="en-US" sz="1000" dirty="0">
                <a:solidFill>
                  <a:schemeClr val="tx1"/>
                </a:solidFill>
                <a:latin typeface="Helvetica"/>
                <a:cs typeface="Helvetica"/>
              </a:endParaRPr>
            </a:p>
          </p:txBody>
        </p:sp>
        <p:sp>
          <p:nvSpPr>
            <p:cNvPr id="73" name="Rounded Rectangle 72"/>
            <p:cNvSpPr/>
            <p:nvPr/>
          </p:nvSpPr>
          <p:spPr>
            <a:xfrm>
              <a:off x="1903675" y="2827807"/>
              <a:ext cx="4696338" cy="2862792"/>
            </a:xfrm>
            <a:prstGeom prst="round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Expectation</a:t>
              </a:r>
              <a:endParaRPr lang="en-US" sz="1400" dirty="0">
                <a:solidFill>
                  <a:schemeClr val="tx1"/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75" name="Rectangle 74"/>
          <p:cNvSpPr/>
          <p:nvPr/>
        </p:nvSpPr>
        <p:spPr>
          <a:xfrm>
            <a:off x="3399794" y="3117665"/>
            <a:ext cx="940561" cy="66410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 anchorCtr="0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Request</a:t>
            </a:r>
          </a:p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Matcher</a:t>
            </a:r>
            <a:endParaRPr lang="en-US" sz="9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4236116" y="4157938"/>
            <a:ext cx="940561" cy="66410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 anchorCtr="0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Forward</a:t>
            </a:r>
          </a:p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Action</a:t>
            </a:r>
            <a:endParaRPr lang="en-US" sz="9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cxnSp>
        <p:nvCxnSpPr>
          <p:cNvPr id="81" name="Elbow Connector 80"/>
          <p:cNvCxnSpPr>
            <a:stCxn id="75" idx="3"/>
            <a:endCxn id="78" idx="0"/>
          </p:cNvCxnSpPr>
          <p:nvPr/>
        </p:nvCxnSpPr>
        <p:spPr>
          <a:xfrm>
            <a:off x="4340355" y="3449715"/>
            <a:ext cx="366042" cy="708223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5360393" y="4476815"/>
            <a:ext cx="2150534" cy="131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>
            <a:off x="536510" y="5016565"/>
            <a:ext cx="697441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264843" y="4204164"/>
            <a:ext cx="1553402" cy="276999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3. Forward Request</a:t>
            </a:r>
            <a:endParaRPr lang="en-US" sz="1200" dirty="0"/>
          </a:p>
        </p:txBody>
      </p:sp>
      <p:sp>
        <p:nvSpPr>
          <p:cNvPr id="92" name="TextBox 91"/>
          <p:cNvSpPr txBox="1"/>
          <p:nvPr/>
        </p:nvSpPr>
        <p:spPr>
          <a:xfrm>
            <a:off x="2013543" y="3172822"/>
            <a:ext cx="1553402" cy="276999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rtlCol="0">
            <a:spAutoFit/>
          </a:bodyPr>
          <a:lstStyle/>
          <a:p>
            <a:r>
              <a:rPr lang="en-US" sz="1200" dirty="0"/>
              <a:t>2</a:t>
            </a:r>
            <a:r>
              <a:rPr lang="en-US" sz="1200" dirty="0" smtClean="0"/>
              <a:t>. Match Request</a:t>
            </a:r>
            <a:endParaRPr lang="en-US" sz="1200" dirty="0"/>
          </a:p>
        </p:txBody>
      </p:sp>
      <p:cxnSp>
        <p:nvCxnSpPr>
          <p:cNvPr id="101" name="Straight Arrow Connector 100"/>
          <p:cNvCxnSpPr/>
          <p:nvPr/>
        </p:nvCxnSpPr>
        <p:spPr>
          <a:xfrm>
            <a:off x="2109023" y="3449715"/>
            <a:ext cx="117644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2149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3154773" y="2941221"/>
            <a:ext cx="3657153" cy="3456035"/>
          </a:xfrm>
          <a:prstGeom prst="round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Helvetica"/>
                <a:cs typeface="Helvetica"/>
              </a:rPr>
              <a:t>Expectation</a:t>
            </a:r>
            <a:endParaRPr lang="en-US" sz="14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002373" y="2788821"/>
            <a:ext cx="3657153" cy="3456035"/>
          </a:xfrm>
          <a:prstGeom prst="round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Helvetica"/>
                <a:cs typeface="Helvetica"/>
              </a:rPr>
              <a:t>Expectation</a:t>
            </a:r>
            <a:endParaRPr lang="en-US" sz="14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73" name="Rounded Rectangle 72"/>
          <p:cNvSpPr/>
          <p:nvPr/>
        </p:nvSpPr>
        <p:spPr>
          <a:xfrm>
            <a:off x="2849973" y="2636421"/>
            <a:ext cx="3657153" cy="3456035"/>
          </a:xfrm>
          <a:prstGeom prst="round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Helvetica"/>
                <a:cs typeface="Helvetica"/>
              </a:rPr>
              <a:t>Expectation</a:t>
            </a:r>
            <a:endParaRPr lang="en-US" sz="14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4346092" y="2926279"/>
            <a:ext cx="940561" cy="66410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 anchorCtr="0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Request</a:t>
            </a:r>
          </a:p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Matcher</a:t>
            </a:r>
            <a:endParaRPr lang="en-US" sz="9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5182414" y="3966552"/>
            <a:ext cx="940561" cy="66410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 anchorCtr="0"/>
          <a:lstStyle/>
          <a:p>
            <a:pPr algn="ctr"/>
            <a:r>
              <a:rPr lang="en-US" sz="900" dirty="0">
                <a:solidFill>
                  <a:schemeClr val="tx1"/>
                </a:solidFill>
                <a:latin typeface="Helvetica"/>
                <a:cs typeface="Helvetica"/>
              </a:rPr>
              <a:t>Callback</a:t>
            </a:r>
          </a:p>
          <a:p>
            <a:pPr algn="ctr"/>
            <a:r>
              <a:rPr lang="en-US" sz="900" dirty="0">
                <a:solidFill>
                  <a:schemeClr val="tx1"/>
                </a:solidFill>
                <a:latin typeface="Helvetica"/>
                <a:cs typeface="Helvetica"/>
              </a:rPr>
              <a:t>Action</a:t>
            </a:r>
            <a:endParaRPr lang="en-US" sz="9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cxnSp>
        <p:nvCxnSpPr>
          <p:cNvPr id="81" name="Elbow Connector 80"/>
          <p:cNvCxnSpPr>
            <a:stCxn id="75" idx="3"/>
            <a:endCxn id="78" idx="0"/>
          </p:cNvCxnSpPr>
          <p:nvPr/>
        </p:nvCxnSpPr>
        <p:spPr>
          <a:xfrm>
            <a:off x="5286653" y="3258329"/>
            <a:ext cx="366042" cy="708223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753647" y="3256443"/>
            <a:ext cx="1982001" cy="18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48586" y="2979444"/>
            <a:ext cx="1715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1. Receive Request</a:t>
            </a:r>
            <a:endParaRPr 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657310" y="5074937"/>
            <a:ext cx="1715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5</a:t>
            </a:r>
            <a:r>
              <a:rPr lang="en-US" sz="1200" dirty="0" smtClean="0"/>
              <a:t>. </a:t>
            </a:r>
            <a:r>
              <a:rPr lang="en-US" sz="1200" dirty="0" smtClean="0"/>
              <a:t>Return Response</a:t>
            </a:r>
            <a:endParaRPr lang="en-US" sz="1200" dirty="0"/>
          </a:p>
        </p:txBody>
      </p:sp>
      <p:cxnSp>
        <p:nvCxnSpPr>
          <p:cNvPr id="88" name="Straight Arrow Connector 87"/>
          <p:cNvCxnSpPr>
            <a:stCxn id="78" idx="2"/>
          </p:cNvCxnSpPr>
          <p:nvPr/>
        </p:nvCxnSpPr>
        <p:spPr>
          <a:xfrm rot="5400000">
            <a:off x="2845408" y="2538891"/>
            <a:ext cx="715526" cy="4899048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959841" y="2981436"/>
            <a:ext cx="1553402" cy="276999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rtlCol="0">
            <a:spAutoFit/>
          </a:bodyPr>
          <a:lstStyle/>
          <a:p>
            <a:r>
              <a:rPr lang="en-US" sz="1200" dirty="0"/>
              <a:t>2</a:t>
            </a:r>
            <a:r>
              <a:rPr lang="en-US" sz="1200" dirty="0" smtClean="0"/>
              <a:t>. Match Request</a:t>
            </a:r>
            <a:endParaRPr lang="en-US" sz="1200" dirty="0"/>
          </a:p>
        </p:txBody>
      </p:sp>
      <p:cxnSp>
        <p:nvCxnSpPr>
          <p:cNvPr id="101" name="Straight Arrow Connector 100"/>
          <p:cNvCxnSpPr/>
          <p:nvPr/>
        </p:nvCxnSpPr>
        <p:spPr>
          <a:xfrm>
            <a:off x="3055321" y="3258329"/>
            <a:ext cx="117644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305822" y="3727542"/>
            <a:ext cx="940561" cy="1145706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 anchorCtr="0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Callback</a:t>
            </a:r>
            <a:endParaRPr lang="en-US" sz="9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81397" y="3900419"/>
            <a:ext cx="1553402" cy="276999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3. Send </a:t>
            </a:r>
            <a:r>
              <a:rPr lang="en-US" sz="1200" dirty="0" smtClean="0"/>
              <a:t>Request</a:t>
            </a:r>
            <a:endParaRPr lang="en-US" sz="1200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2471862" y="4195964"/>
            <a:ext cx="2614289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081397" y="4454426"/>
            <a:ext cx="1553402" cy="276999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rtlCol="0">
            <a:spAutoFit/>
          </a:bodyPr>
          <a:lstStyle/>
          <a:p>
            <a:r>
              <a:rPr lang="en-US" sz="1200" dirty="0"/>
              <a:t>4</a:t>
            </a:r>
            <a:r>
              <a:rPr lang="en-US" sz="1200" dirty="0" smtClean="0"/>
              <a:t>. Return Response</a:t>
            </a:r>
            <a:endParaRPr lang="en-US" sz="1200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2471862" y="4399163"/>
            <a:ext cx="2614289" cy="1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71429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16"/>
          <p:cNvCxnSpPr/>
          <p:nvPr/>
        </p:nvCxnSpPr>
        <p:spPr>
          <a:xfrm flipV="1">
            <a:off x="536921" y="3445525"/>
            <a:ext cx="1983406" cy="41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51857" y="3170830"/>
            <a:ext cx="2759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</a:t>
            </a:r>
            <a:r>
              <a:rPr lang="en-US" sz="1200" dirty="0" smtClean="0"/>
              <a:t>. Send Verification</a:t>
            </a:r>
            <a:endParaRPr 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451857" y="4001045"/>
            <a:ext cx="1553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5</a:t>
            </a:r>
            <a:r>
              <a:rPr lang="en-US" sz="1200" smtClean="0"/>
              <a:t>. </a:t>
            </a:r>
            <a:r>
              <a:rPr lang="en-US" sz="1200" dirty="0" smtClean="0"/>
              <a:t>Return </a:t>
            </a:r>
            <a:r>
              <a:rPr lang="en-US" sz="1200" dirty="0" smtClean="0"/>
              <a:t>Result</a:t>
            </a:r>
            <a:endParaRPr lang="en-US" sz="1200" dirty="0"/>
          </a:p>
        </p:txBody>
      </p:sp>
      <p:cxnSp>
        <p:nvCxnSpPr>
          <p:cNvPr id="88" name="Straight Arrow Connector 87"/>
          <p:cNvCxnSpPr/>
          <p:nvPr/>
        </p:nvCxnSpPr>
        <p:spPr>
          <a:xfrm rot="5400000">
            <a:off x="1592774" y="2794289"/>
            <a:ext cx="422144" cy="2533849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an 1"/>
          <p:cNvSpPr/>
          <p:nvPr/>
        </p:nvSpPr>
        <p:spPr>
          <a:xfrm>
            <a:off x="5103904" y="3001614"/>
            <a:ext cx="988828" cy="868444"/>
          </a:xfrm>
          <a:prstGeom prst="can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 anchorCtr="0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Recorded</a:t>
            </a:r>
          </a:p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Requests</a:t>
            </a:r>
            <a:endParaRPr lang="en-US" sz="9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594756" y="3122243"/>
            <a:ext cx="940561" cy="66410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 anchorCtr="0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Request</a:t>
            </a:r>
          </a:p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Matcher</a:t>
            </a:r>
            <a:endParaRPr lang="en-US" sz="9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644386" y="3446470"/>
            <a:ext cx="1355774" cy="782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569955" y="3154142"/>
            <a:ext cx="1553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4</a:t>
            </a:r>
            <a:r>
              <a:rPr lang="en-US" sz="1200" dirty="0" smtClean="0"/>
              <a:t>. Match Request(s)</a:t>
            </a:r>
            <a:endParaRPr lang="en-US" sz="1200" dirty="0"/>
          </a:p>
        </p:txBody>
      </p:sp>
      <p:sp>
        <p:nvSpPr>
          <p:cNvPr id="31" name="Rounded Rectangle 30"/>
          <p:cNvSpPr/>
          <p:nvPr/>
        </p:nvSpPr>
        <p:spPr>
          <a:xfrm>
            <a:off x="2387421" y="1703124"/>
            <a:ext cx="1355231" cy="1012102"/>
          </a:xfrm>
          <a:prstGeom prst="roundRect">
            <a:avLst/>
          </a:prstGeom>
          <a:solidFill>
            <a:schemeClr val="bg1"/>
          </a:solidFill>
          <a:ln w="19050" cmpd="sng">
            <a:solidFill>
              <a:schemeClr val="tx1">
                <a:lumMod val="50000"/>
                <a:lumOff val="50000"/>
                <a:alpha val="7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Expectation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Helvetica"/>
              <a:cs typeface="Helvetica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536921" y="2206187"/>
            <a:ext cx="1764891" cy="1888"/>
          </a:xfrm>
          <a:prstGeom prst="straightConnector1">
            <a:avLst/>
          </a:prstGeom>
          <a:ln>
            <a:solidFill>
              <a:schemeClr val="accent1">
                <a:alpha val="7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51857" y="1929188"/>
            <a:ext cx="1715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Receive Request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2" name="Elbow Connector 21"/>
          <p:cNvCxnSpPr/>
          <p:nvPr/>
        </p:nvCxnSpPr>
        <p:spPr>
          <a:xfrm>
            <a:off x="3806450" y="2209175"/>
            <a:ext cx="1783814" cy="741880"/>
          </a:xfrm>
          <a:prstGeom prst="bentConnector2">
            <a:avLst/>
          </a:prstGeom>
          <a:ln>
            <a:solidFill>
              <a:schemeClr val="accent1">
                <a:alpha val="7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742652" y="1939821"/>
            <a:ext cx="1715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. Record Request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445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16"/>
          <p:cNvCxnSpPr/>
          <p:nvPr/>
        </p:nvCxnSpPr>
        <p:spPr>
          <a:xfrm flipV="1">
            <a:off x="536921" y="3445525"/>
            <a:ext cx="1983406" cy="41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51857" y="3170830"/>
            <a:ext cx="2759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3</a:t>
            </a:r>
            <a:r>
              <a:rPr lang="en-US" sz="1200" dirty="0" smtClean="0"/>
              <a:t>. Retrieve Logs</a:t>
            </a:r>
            <a:endParaRPr 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451857" y="4001045"/>
            <a:ext cx="1553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5</a:t>
            </a:r>
            <a:r>
              <a:rPr lang="en-US" sz="1200" dirty="0" smtClean="0"/>
              <a:t>. </a:t>
            </a:r>
            <a:r>
              <a:rPr lang="en-US" sz="1200" dirty="0" smtClean="0"/>
              <a:t>Return </a:t>
            </a:r>
            <a:r>
              <a:rPr lang="en-US" sz="1200" dirty="0" smtClean="0"/>
              <a:t>Logs</a:t>
            </a:r>
            <a:endParaRPr lang="en-US" sz="1200" dirty="0"/>
          </a:p>
        </p:txBody>
      </p:sp>
      <p:cxnSp>
        <p:nvCxnSpPr>
          <p:cNvPr id="88" name="Straight Arrow Connector 87"/>
          <p:cNvCxnSpPr/>
          <p:nvPr/>
        </p:nvCxnSpPr>
        <p:spPr>
          <a:xfrm rot="5400000">
            <a:off x="1592774" y="2794289"/>
            <a:ext cx="422144" cy="2533849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an 1"/>
          <p:cNvSpPr/>
          <p:nvPr/>
        </p:nvSpPr>
        <p:spPr>
          <a:xfrm>
            <a:off x="5103904" y="3001614"/>
            <a:ext cx="988828" cy="868444"/>
          </a:xfrm>
          <a:prstGeom prst="can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 anchorCtr="0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Recorded</a:t>
            </a:r>
          </a:p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Logs</a:t>
            </a:r>
            <a:endParaRPr lang="en-US" sz="9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594756" y="3122243"/>
            <a:ext cx="940561" cy="66410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 anchorCtr="0"/>
          <a:lstStyle/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Request</a:t>
            </a:r>
          </a:p>
          <a:p>
            <a:pPr algn="ctr"/>
            <a:r>
              <a:rPr lang="en-US" sz="900" dirty="0" smtClean="0">
                <a:solidFill>
                  <a:schemeClr val="tx1"/>
                </a:solidFill>
                <a:latin typeface="Helvetica"/>
                <a:cs typeface="Helvetica"/>
              </a:rPr>
              <a:t>Matcher</a:t>
            </a:r>
            <a:endParaRPr lang="en-US" sz="900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644386" y="3446470"/>
            <a:ext cx="1355774" cy="782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569955" y="3154142"/>
            <a:ext cx="1553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4</a:t>
            </a:r>
            <a:r>
              <a:rPr lang="en-US" sz="1200" dirty="0" smtClean="0"/>
              <a:t>. Match Logs</a:t>
            </a:r>
            <a:endParaRPr lang="en-US" sz="1200" dirty="0"/>
          </a:p>
        </p:txBody>
      </p:sp>
      <p:sp>
        <p:nvSpPr>
          <p:cNvPr id="31" name="Rounded Rectangle 30"/>
          <p:cNvSpPr/>
          <p:nvPr/>
        </p:nvSpPr>
        <p:spPr>
          <a:xfrm>
            <a:off x="2387421" y="1703124"/>
            <a:ext cx="1355231" cy="1012102"/>
          </a:xfrm>
          <a:prstGeom prst="roundRect">
            <a:avLst/>
          </a:prstGeom>
          <a:solidFill>
            <a:schemeClr val="bg1"/>
          </a:solidFill>
          <a:ln w="19050" cmpd="sng">
            <a:solidFill>
              <a:schemeClr val="tx1">
                <a:lumMod val="50000"/>
                <a:lumOff val="50000"/>
                <a:alpha val="70000"/>
              </a:schemeClr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Expectation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Helvetica"/>
              <a:cs typeface="Helvetica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536921" y="2206187"/>
            <a:ext cx="1764891" cy="1888"/>
          </a:xfrm>
          <a:prstGeom prst="straightConnector1">
            <a:avLst/>
          </a:prstGeom>
          <a:ln>
            <a:solidFill>
              <a:schemeClr val="accent1">
                <a:alpha val="7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44499" y="1544507"/>
            <a:ext cx="1715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22250" algn="l"/>
              </a:tabLst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	Receive Request </a:t>
            </a:r>
          </a:p>
          <a:p>
            <a:pPr>
              <a:tabLst>
                <a:tab pos="222250" algn="l"/>
              </a:tabLst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1. 	</a:t>
            </a:r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OR</a:t>
            </a:r>
          </a:p>
          <a:p>
            <a:pPr>
              <a:tabLst>
                <a:tab pos="222250" algn="l"/>
              </a:tabLst>
            </a:pP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	Create Expectation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2" name="Elbow Connector 21"/>
          <p:cNvCxnSpPr/>
          <p:nvPr/>
        </p:nvCxnSpPr>
        <p:spPr>
          <a:xfrm>
            <a:off x="3806450" y="2209175"/>
            <a:ext cx="1783814" cy="741880"/>
          </a:xfrm>
          <a:prstGeom prst="bentConnector2">
            <a:avLst/>
          </a:prstGeom>
          <a:ln>
            <a:solidFill>
              <a:schemeClr val="accent1">
                <a:alpha val="7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742652" y="1939821"/>
            <a:ext cx="1715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. Record Logs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02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Group 131"/>
          <p:cNvGrpSpPr/>
          <p:nvPr/>
        </p:nvGrpSpPr>
        <p:grpSpPr>
          <a:xfrm>
            <a:off x="1674699" y="3168476"/>
            <a:ext cx="5790290" cy="2694471"/>
            <a:chOff x="479728" y="2443636"/>
            <a:chExt cx="5790290" cy="2694471"/>
          </a:xfrm>
        </p:grpSpPr>
        <p:grpSp>
          <p:nvGrpSpPr>
            <p:cNvPr id="124" name="Group 123"/>
            <p:cNvGrpSpPr/>
            <p:nvPr/>
          </p:nvGrpSpPr>
          <p:grpSpPr>
            <a:xfrm>
              <a:off x="1517666" y="2634833"/>
              <a:ext cx="665277" cy="1184160"/>
              <a:chOff x="3306859" y="459438"/>
              <a:chExt cx="665277" cy="1184160"/>
            </a:xfrm>
          </p:grpSpPr>
          <p:grpSp>
            <p:nvGrpSpPr>
              <p:cNvPr id="125" name="Group 124"/>
              <p:cNvGrpSpPr/>
              <p:nvPr/>
            </p:nvGrpSpPr>
            <p:grpSpPr>
              <a:xfrm>
                <a:off x="3374873" y="487920"/>
                <a:ext cx="569204" cy="1155678"/>
                <a:chOff x="5118828" y="2246141"/>
                <a:chExt cx="569204" cy="1155678"/>
              </a:xfrm>
            </p:grpSpPr>
            <p:cxnSp>
              <p:nvCxnSpPr>
                <p:cNvPr id="129" name="Straight Arrow Connector 128"/>
                <p:cNvCxnSpPr/>
                <p:nvPr/>
              </p:nvCxnSpPr>
              <p:spPr>
                <a:xfrm flipV="1">
                  <a:off x="5118828" y="2246141"/>
                  <a:ext cx="569204" cy="336489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Arrow Connector 129"/>
                <p:cNvCxnSpPr/>
                <p:nvPr/>
              </p:nvCxnSpPr>
              <p:spPr>
                <a:xfrm>
                  <a:off x="5118828" y="2811313"/>
                  <a:ext cx="569204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Arrow Connector 130"/>
                <p:cNvCxnSpPr/>
                <p:nvPr/>
              </p:nvCxnSpPr>
              <p:spPr>
                <a:xfrm>
                  <a:off x="5118828" y="3065330"/>
                  <a:ext cx="569204" cy="336489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6" name="TextBox 125"/>
              <p:cNvSpPr txBox="1"/>
              <p:nvPr/>
            </p:nvSpPr>
            <p:spPr>
              <a:xfrm>
                <a:off x="3370560" y="838047"/>
                <a:ext cx="569204" cy="215444"/>
              </a:xfrm>
              <a:prstGeom prst="rect">
                <a:avLst/>
              </a:prstGeom>
              <a:noFill/>
            </p:spPr>
            <p:txBody>
              <a:bodyPr wrap="square" lIns="0" rIns="108000" rtlCol="0" anchor="ctr" anchorCtr="0">
                <a:spAutoFit/>
              </a:bodyPr>
              <a:lstStyle/>
              <a:p>
                <a:pPr algn="ctr"/>
                <a:r>
                  <a:rPr lang="en-US" sz="800" dirty="0" smtClean="0"/>
                  <a:t>AJAX</a:t>
                </a:r>
                <a:endParaRPr lang="en-US" sz="800" dirty="0"/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 rot="19766788">
                <a:off x="3306859" y="459438"/>
                <a:ext cx="569204" cy="215444"/>
              </a:xfrm>
              <a:prstGeom prst="rect">
                <a:avLst/>
              </a:prstGeom>
              <a:noFill/>
            </p:spPr>
            <p:txBody>
              <a:bodyPr wrap="square" lIns="0" rIns="108000" rtlCol="0" anchor="ctr" anchorCtr="0">
                <a:spAutoFit/>
              </a:bodyPr>
              <a:lstStyle/>
              <a:p>
                <a:pPr algn="ctr"/>
                <a:r>
                  <a:rPr lang="en-US" sz="800" dirty="0" smtClean="0"/>
                  <a:t>JS / HTML</a:t>
                </a:r>
                <a:endParaRPr lang="en-US" sz="800" dirty="0"/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 rot="1825618">
                <a:off x="3402932" y="1256907"/>
                <a:ext cx="569204" cy="215444"/>
              </a:xfrm>
              <a:prstGeom prst="rect">
                <a:avLst/>
              </a:prstGeom>
              <a:noFill/>
            </p:spPr>
            <p:txBody>
              <a:bodyPr wrap="square" lIns="0" rIns="108000" rtlCol="0" anchor="ctr" anchorCtr="0">
                <a:spAutoFit/>
              </a:bodyPr>
              <a:lstStyle/>
              <a:p>
                <a:pPr algn="ctr"/>
                <a:r>
                  <a:rPr lang="en-US" sz="800" dirty="0" smtClean="0"/>
                  <a:t>AJAX</a:t>
                </a:r>
                <a:endParaRPr lang="en-US" sz="800" dirty="0"/>
              </a:p>
            </p:txBody>
          </p:sp>
        </p:grpSp>
        <p:sp>
          <p:nvSpPr>
            <p:cNvPr id="57" name="Rectangle 56"/>
            <p:cNvSpPr/>
            <p:nvPr/>
          </p:nvSpPr>
          <p:spPr>
            <a:xfrm>
              <a:off x="2289347" y="2445450"/>
              <a:ext cx="940561" cy="1587463"/>
            </a:xfrm>
            <a:prstGeom prst="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Mock 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Server</a:t>
              </a:r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>
              <a:off x="3370560" y="3224700"/>
              <a:ext cx="56920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3370560" y="2661342"/>
              <a:ext cx="56920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2759627" y="4111795"/>
              <a:ext cx="0" cy="57432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Rectangle 74"/>
            <p:cNvSpPr/>
            <p:nvPr/>
          </p:nvSpPr>
          <p:spPr>
            <a:xfrm>
              <a:off x="479728" y="2880829"/>
              <a:ext cx="940561" cy="707837"/>
            </a:xfrm>
            <a:prstGeom prst="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Single 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Page Application</a:t>
              </a:r>
              <a:endParaRPr lang="en-US" sz="1000" dirty="0">
                <a:solidFill>
                  <a:schemeClr val="tx1"/>
                </a:solidFill>
                <a:latin typeface="Helvetica"/>
                <a:cs typeface="Helvetica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4080416" y="2445450"/>
              <a:ext cx="412675" cy="1587463"/>
            </a:xfrm>
            <a:prstGeom prst="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Load Balancer</a:t>
              </a:r>
              <a:endParaRPr lang="en-US" sz="1000" dirty="0">
                <a:solidFill>
                  <a:schemeClr val="tx1"/>
                </a:solidFill>
                <a:latin typeface="Helvetica"/>
                <a:cs typeface="Helvetica"/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5329457" y="3045299"/>
              <a:ext cx="940561" cy="384137"/>
            </a:xfrm>
            <a:prstGeom prst="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Service 1</a:t>
              </a:r>
              <a:endParaRPr lang="en-US" sz="1000" dirty="0">
                <a:solidFill>
                  <a:schemeClr val="tx1"/>
                </a:solidFill>
                <a:latin typeface="Helvetica"/>
                <a:cs typeface="Helvetica"/>
              </a:endParaRP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5329457" y="2443636"/>
              <a:ext cx="940561" cy="384137"/>
            </a:xfrm>
            <a:prstGeom prst="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Web Server</a:t>
              </a:r>
              <a:endParaRPr lang="en-US" sz="1000" dirty="0">
                <a:solidFill>
                  <a:schemeClr val="tx1"/>
                </a:solidFill>
                <a:latin typeface="Helvetica"/>
                <a:cs typeface="Helvetica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2289347" y="4753970"/>
              <a:ext cx="940561" cy="384137"/>
            </a:xfrm>
            <a:prstGeom prst="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36" tIns="45718" rIns="91436" bIns="45718" rtlCol="0" anchor="ctr" anchorCtr="0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Local Debug</a:t>
              </a:r>
            </a:p>
            <a:p>
              <a:pPr algn="ctr"/>
              <a:r>
                <a:rPr lang="en-US" sz="9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Service </a:t>
              </a:r>
              <a:r>
                <a:rPr lang="en-US" sz="900" dirty="0">
                  <a:solidFill>
                    <a:schemeClr val="tx1"/>
                  </a:solidFill>
                  <a:latin typeface="Helvetica"/>
                  <a:cs typeface="Helvetica"/>
                </a:rPr>
                <a:t>2</a:t>
              </a:r>
            </a:p>
          </p:txBody>
        </p:sp>
        <p:cxnSp>
          <p:nvCxnSpPr>
            <p:cNvPr id="111" name="Straight Arrow Connector 110"/>
            <p:cNvCxnSpPr/>
            <p:nvPr/>
          </p:nvCxnSpPr>
          <p:spPr>
            <a:xfrm>
              <a:off x="4619601" y="3224700"/>
              <a:ext cx="56920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>
              <a:off x="4619601" y="2661342"/>
              <a:ext cx="56920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1674699" y="1030434"/>
            <a:ext cx="3999221" cy="1589277"/>
            <a:chOff x="2275110" y="270214"/>
            <a:chExt cx="3999221" cy="1589277"/>
          </a:xfrm>
        </p:grpSpPr>
        <p:sp>
          <p:nvSpPr>
            <p:cNvPr id="16" name="Rectangle 15"/>
            <p:cNvSpPr/>
            <p:nvPr/>
          </p:nvSpPr>
          <p:spPr>
            <a:xfrm>
              <a:off x="4084729" y="272028"/>
              <a:ext cx="412675" cy="1587463"/>
            </a:xfrm>
            <a:prstGeom prst="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Load Balancer</a:t>
              </a:r>
              <a:endParaRPr lang="en-US" sz="1000" dirty="0">
                <a:solidFill>
                  <a:schemeClr val="tx1"/>
                </a:solidFill>
                <a:latin typeface="Helvetica"/>
                <a:cs typeface="Helvetica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5333770" y="270214"/>
              <a:ext cx="940561" cy="1587463"/>
              <a:chOff x="5262900" y="4680223"/>
              <a:chExt cx="940561" cy="1587463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5262900" y="5281886"/>
                <a:ext cx="940561" cy="384137"/>
              </a:xfrm>
              <a:prstGeom prst="rect">
                <a:avLst/>
              </a:prstGeom>
              <a:solidFill>
                <a:schemeClr val="bg1"/>
              </a:solidFill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  <a:latin typeface="Helvetica"/>
                    <a:cs typeface="Helvetica"/>
                  </a:rPr>
                  <a:t>Service 1</a:t>
                </a:r>
                <a:endParaRPr lang="en-US" sz="1000" dirty="0">
                  <a:solidFill>
                    <a:schemeClr val="tx1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262900" y="4680223"/>
                <a:ext cx="940561" cy="384137"/>
              </a:xfrm>
              <a:prstGeom prst="rect">
                <a:avLst/>
              </a:prstGeom>
              <a:solidFill>
                <a:schemeClr val="bg1"/>
              </a:solidFill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>
                    <a:solidFill>
                      <a:schemeClr val="tx1"/>
                    </a:solidFill>
                    <a:latin typeface="Helvetica"/>
                    <a:cs typeface="Helvetica"/>
                  </a:rPr>
                  <a:t>Web Server</a:t>
                </a:r>
                <a:endParaRPr lang="en-US" sz="1000" dirty="0">
                  <a:solidFill>
                    <a:schemeClr val="tx1"/>
                  </a:solidFill>
                  <a:latin typeface="Helvetica"/>
                  <a:cs typeface="Helvetica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5262900" y="5883549"/>
                <a:ext cx="940561" cy="384137"/>
              </a:xfrm>
              <a:prstGeom prst="rect">
                <a:avLst/>
              </a:prstGeom>
              <a:solidFill>
                <a:schemeClr val="bg1"/>
              </a:solidFill>
              <a:ln w="19050" cmpd="sng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91436" tIns="45718" rIns="91436" bIns="45718" rtlCol="0" anchor="ctr" anchorCtr="0"/>
              <a:lstStyle/>
              <a:p>
                <a:pPr algn="ctr"/>
                <a:r>
                  <a:rPr lang="en-US" sz="900" dirty="0">
                    <a:solidFill>
                      <a:schemeClr val="tx1"/>
                    </a:solidFill>
                    <a:latin typeface="Helvetica"/>
                    <a:cs typeface="Helvetica"/>
                  </a:rPr>
                  <a:t>Service 2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4623914" y="487920"/>
              <a:ext cx="569204" cy="1153864"/>
              <a:chOff x="4553044" y="4897929"/>
              <a:chExt cx="569204" cy="1153864"/>
            </a:xfrm>
          </p:grpSpPr>
          <p:cxnSp>
            <p:nvCxnSpPr>
              <p:cNvPr id="22" name="Straight Arrow Connector 21"/>
              <p:cNvCxnSpPr/>
              <p:nvPr/>
            </p:nvCxnSpPr>
            <p:spPr>
              <a:xfrm>
                <a:off x="4553044" y="5461287"/>
                <a:ext cx="569204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>
                <a:off x="4553044" y="4897929"/>
                <a:ext cx="569204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4553044" y="6051793"/>
                <a:ext cx="569204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" name="Rectangle 1"/>
            <p:cNvSpPr/>
            <p:nvPr/>
          </p:nvSpPr>
          <p:spPr>
            <a:xfrm>
              <a:off x="2275110" y="709221"/>
              <a:ext cx="940561" cy="707837"/>
            </a:xfrm>
            <a:prstGeom prst="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Single </a:t>
              </a:r>
            </a:p>
            <a:p>
              <a:pPr algn="ctr"/>
              <a:r>
                <a:rPr lang="en-US" sz="1000" dirty="0" smtClean="0">
                  <a:solidFill>
                    <a:schemeClr val="tx1"/>
                  </a:solidFill>
                  <a:latin typeface="Helvetica"/>
                  <a:cs typeface="Helvetica"/>
                </a:rPr>
                <a:t>Page Application</a:t>
              </a:r>
              <a:endParaRPr lang="en-US" sz="1000" dirty="0">
                <a:solidFill>
                  <a:schemeClr val="tx1"/>
                </a:solidFill>
                <a:latin typeface="Helvetica"/>
                <a:cs typeface="Helvetica"/>
              </a:endParaRPr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3306859" y="459438"/>
              <a:ext cx="665277" cy="1184160"/>
              <a:chOff x="3306859" y="459438"/>
              <a:chExt cx="665277" cy="1184160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3374873" y="487920"/>
                <a:ext cx="569204" cy="1155678"/>
                <a:chOff x="5118828" y="2246141"/>
                <a:chExt cx="569204" cy="1155678"/>
              </a:xfrm>
            </p:grpSpPr>
            <p:cxnSp>
              <p:nvCxnSpPr>
                <p:cNvPr id="25" name="Straight Arrow Connector 24"/>
                <p:cNvCxnSpPr/>
                <p:nvPr/>
              </p:nvCxnSpPr>
              <p:spPr>
                <a:xfrm flipV="1">
                  <a:off x="5118828" y="2246141"/>
                  <a:ext cx="569204" cy="336489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/>
                <p:cNvCxnSpPr/>
                <p:nvPr/>
              </p:nvCxnSpPr>
              <p:spPr>
                <a:xfrm>
                  <a:off x="5118828" y="2811313"/>
                  <a:ext cx="569204" cy="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Arrow Connector 26"/>
                <p:cNvCxnSpPr/>
                <p:nvPr/>
              </p:nvCxnSpPr>
              <p:spPr>
                <a:xfrm>
                  <a:off x="5118828" y="3065330"/>
                  <a:ext cx="569204" cy="336489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9" name="TextBox 48"/>
              <p:cNvSpPr txBox="1"/>
              <p:nvPr/>
            </p:nvSpPr>
            <p:spPr>
              <a:xfrm>
                <a:off x="3370560" y="838047"/>
                <a:ext cx="569204" cy="215444"/>
              </a:xfrm>
              <a:prstGeom prst="rect">
                <a:avLst/>
              </a:prstGeom>
              <a:noFill/>
            </p:spPr>
            <p:txBody>
              <a:bodyPr wrap="square" lIns="0" rIns="108000" rtlCol="0" anchor="ctr" anchorCtr="0">
                <a:spAutoFit/>
              </a:bodyPr>
              <a:lstStyle/>
              <a:p>
                <a:pPr algn="ctr"/>
                <a:r>
                  <a:rPr lang="en-US" sz="800" dirty="0" smtClean="0"/>
                  <a:t>AJAX</a:t>
                </a:r>
                <a:endParaRPr lang="en-US" sz="800" dirty="0"/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 rot="19766788">
                <a:off x="3306859" y="459438"/>
                <a:ext cx="569204" cy="215444"/>
              </a:xfrm>
              <a:prstGeom prst="rect">
                <a:avLst/>
              </a:prstGeom>
              <a:noFill/>
            </p:spPr>
            <p:txBody>
              <a:bodyPr wrap="square" lIns="0" rIns="108000" rtlCol="0" anchor="ctr" anchorCtr="0">
                <a:spAutoFit/>
              </a:bodyPr>
              <a:lstStyle/>
              <a:p>
                <a:pPr algn="ctr"/>
                <a:r>
                  <a:rPr lang="en-US" sz="800" dirty="0" smtClean="0"/>
                  <a:t>JS / HTML</a:t>
                </a:r>
                <a:endParaRPr lang="en-US" sz="800" dirty="0"/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 rot="1825618">
                <a:off x="3402932" y="1256907"/>
                <a:ext cx="569204" cy="215444"/>
              </a:xfrm>
              <a:prstGeom prst="rect">
                <a:avLst/>
              </a:prstGeom>
              <a:noFill/>
            </p:spPr>
            <p:txBody>
              <a:bodyPr wrap="square" lIns="0" rIns="108000" rtlCol="0" anchor="ctr" anchorCtr="0">
                <a:spAutoFit/>
              </a:bodyPr>
              <a:lstStyle/>
              <a:p>
                <a:pPr algn="ctr"/>
                <a:r>
                  <a:rPr lang="en-US" sz="800" dirty="0" smtClean="0"/>
                  <a:t>AJAX</a:t>
                </a:r>
                <a:endParaRPr lang="en-US" sz="8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1083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219</Words>
  <Application>Microsoft Macintosh PowerPoint</Application>
  <PresentationFormat>On-screen Show (4:3)</PresentationFormat>
  <Paragraphs>115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Calibri</vt:lpstr>
      <vt:lpstr>Helvetica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Bloom</dc:creator>
  <cp:lastModifiedBy>James Bloom</cp:lastModifiedBy>
  <cp:revision>20</cp:revision>
  <cp:lastPrinted>2017-12-16T10:07:14Z</cp:lastPrinted>
  <dcterms:created xsi:type="dcterms:W3CDTF">2015-04-17T07:35:59Z</dcterms:created>
  <dcterms:modified xsi:type="dcterms:W3CDTF">2017-12-16T11:09:02Z</dcterms:modified>
</cp:coreProperties>
</file>